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58" r:id="rId6"/>
    <p:sldId id="259" r:id="rId7"/>
    <p:sldId id="261" r:id="rId8"/>
    <p:sldId id="295" r:id="rId9"/>
    <p:sldId id="292" r:id="rId10"/>
    <p:sldId id="262" r:id="rId11"/>
    <p:sldId id="263" r:id="rId12"/>
    <p:sldId id="264" r:id="rId13"/>
    <p:sldId id="293" r:id="rId14"/>
    <p:sldId id="294" r:id="rId15"/>
    <p:sldId id="29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>
        <p:scale>
          <a:sx n="90" d="100"/>
          <a:sy n="90" d="100"/>
        </p:scale>
        <p:origin x="26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7/12/2024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7/12/2024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7/12/2024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7/12/2024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7/12/2024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7/12/2024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7/12/2024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7/12/2024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7/12/2024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7/12/2024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7/12/2024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7/12/2024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666829"/>
            <a:ext cx="10993549" cy="552371"/>
          </a:xfrm>
        </p:spPr>
        <p:txBody>
          <a:bodyPr>
            <a:normAutofit fontScale="90000"/>
          </a:bodyPr>
          <a:lstStyle/>
          <a:p>
            <a:r>
              <a:rPr lang="en-US" dirty="0"/>
              <a:t>Gaussian Blur vs bilateral Filter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33237EA2-28F8-4E75-9A18-F9EDD3A6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2293" y="1445684"/>
            <a:ext cx="3659537" cy="1170516"/>
          </a:xfrm>
        </p:spPr>
        <p:txBody>
          <a:bodyPr>
            <a:normAutofit/>
          </a:bodyPr>
          <a:lstStyle/>
          <a:p>
            <a:r>
              <a:rPr lang="en-US" dirty="0"/>
              <a:t>DUONG VAN GIANG</a:t>
            </a:r>
          </a:p>
          <a:p>
            <a:r>
              <a:rPr lang="en-US" dirty="0"/>
              <a:t>07/01/2024</a:t>
            </a:r>
          </a:p>
          <a:p>
            <a:r>
              <a:rPr lang="en-US" dirty="0"/>
              <a:t>WEEK 4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0C46C3A6-BD0D-40E6-BE74-6EFF6059DD73}"/>
              </a:ext>
            </a:extLst>
          </p:cNvPr>
          <p:cNvSpPr txBox="1">
            <a:spLocks/>
          </p:cNvSpPr>
          <p:nvPr/>
        </p:nvSpPr>
        <p:spPr>
          <a:xfrm>
            <a:off x="6035040" y="1333832"/>
            <a:ext cx="4928468" cy="185516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dirty="0"/>
              <a:t>Blur image with gaussian blur –sigma1 </a:t>
            </a:r>
          </a:p>
          <a:p>
            <a:pPr marL="285750" indent="-285750">
              <a:buFontTx/>
              <a:buChar char="-"/>
            </a:pPr>
            <a:r>
              <a:rPr lang="en-US" dirty="0"/>
              <a:t>Blur image with bilateral filter same sigma1 in both </a:t>
            </a:r>
            <a:r>
              <a:rPr lang="en-US" u="sng" dirty="0"/>
              <a:t>space sigma </a:t>
            </a:r>
            <a:r>
              <a:rPr lang="en-US" dirty="0"/>
              <a:t>and </a:t>
            </a:r>
            <a:r>
              <a:rPr lang="en-US" u="sng" dirty="0" err="1"/>
              <a:t>coloR</a:t>
            </a:r>
            <a:r>
              <a:rPr lang="en-US" u="sng" dirty="0"/>
              <a:t> sigma</a:t>
            </a:r>
          </a:p>
          <a:p>
            <a:pPr marL="285750" indent="-285750">
              <a:buFontTx/>
              <a:buChar char="-"/>
            </a:pPr>
            <a:r>
              <a:rPr lang="en-US" dirty="0"/>
              <a:t>Try with different sigma</a:t>
            </a:r>
          </a:p>
          <a:p>
            <a:pPr marL="285750" indent="-285750">
              <a:buFontTx/>
              <a:buChar char="-"/>
            </a:pPr>
            <a:r>
              <a:rPr lang="en-US" dirty="0"/>
              <a:t>Compare gaussian vs bilateral kernel in edge regions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82B33C4-EDD4-478C-98D5-98EEDEAF1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880463"/>
              </p:ext>
            </p:extLst>
          </p:nvPr>
        </p:nvGraphicFramePr>
        <p:xfrm>
          <a:off x="375722" y="3110259"/>
          <a:ext cx="11435536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7890">
                  <a:extLst>
                    <a:ext uri="{9D8B030D-6E8A-4147-A177-3AD203B41FA5}">
                      <a16:colId xmlns:a16="http://schemas.microsoft.com/office/drawing/2014/main" val="2165874304"/>
                    </a:ext>
                  </a:extLst>
                </a:gridCol>
                <a:gridCol w="5843451">
                  <a:extLst>
                    <a:ext uri="{9D8B030D-6E8A-4147-A177-3AD203B41FA5}">
                      <a16:colId xmlns:a16="http://schemas.microsoft.com/office/drawing/2014/main" val="531218468"/>
                    </a:ext>
                  </a:extLst>
                </a:gridCol>
                <a:gridCol w="2534195">
                  <a:extLst>
                    <a:ext uri="{9D8B030D-6E8A-4147-A177-3AD203B41FA5}">
                      <a16:colId xmlns:a16="http://schemas.microsoft.com/office/drawing/2014/main" val="12806209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Related topic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645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06/10/2024 – 06/14/2024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06/17/2024 – 06/19/2024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Erosion, Dilation, Opening, Closing, Back-Hat, White-Hat, </a:t>
                      </a:r>
                      <a:r>
                        <a:rPr lang="en-US" dirty="0" err="1"/>
                        <a:t>HitOrMiss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Morphological Processing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206167"/>
                  </a:ext>
                </a:extLst>
              </a:tr>
              <a:tr h="120621">
                <a:tc>
                  <a:txBody>
                    <a:bodyPr/>
                    <a:lstStyle/>
                    <a:p>
                      <a:r>
                        <a:rPr lang="en-US" dirty="0"/>
                        <a:t>06/20/2024 - 06/21/2024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06/24/2024 – </a:t>
                      </a:r>
                      <a:r>
                        <a:rPr lang="vi-VN" dirty="0"/>
                        <a:t>06/28/2024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Box Filter, Gaussian Blur, Median filter, Bilateral Filter, Histogram Equalization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Intensity Transformations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7452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dirty="0"/>
                        <a:t>07/01/2024 - now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Bilateral 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925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40E321-1D53-4AF1-AFCD-88B437FCD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5753"/>
          </a:xfrm>
        </p:spPr>
        <p:txBody>
          <a:bodyPr/>
          <a:lstStyle/>
          <a:p>
            <a:r>
              <a:rPr lang="en-US" dirty="0"/>
              <a:t>Bilateral filter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0CECC5-0B92-469D-918C-5707CD234855}"/>
              </a:ext>
            </a:extLst>
          </p:cNvPr>
          <p:cNvSpPr txBox="1"/>
          <p:nvPr/>
        </p:nvSpPr>
        <p:spPr>
          <a:xfrm>
            <a:off x="572483" y="1419498"/>
            <a:ext cx="1080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Comapring result of gaussian filter vs bilateral filter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E252AC-0F6C-44FF-89D4-50DF04BB0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34" y="1980419"/>
            <a:ext cx="4966833" cy="37186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0E2270-1258-46AF-8689-8429AA375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675" y="1980419"/>
            <a:ext cx="5024719" cy="3718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1D9DD0-5E64-485D-9107-997D8CCA7F60}"/>
              </a:ext>
            </a:extLst>
          </p:cNvPr>
          <p:cNvSpPr txBox="1"/>
          <p:nvPr/>
        </p:nvSpPr>
        <p:spPr>
          <a:xfrm>
            <a:off x="1767840" y="6155844"/>
            <a:ext cx="9518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/>
              <a:t>Both picture reduced noices. But the edge of the output in bilateral filter is way more clear. 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85E46D-B27C-41E4-921C-66DCB530B652}"/>
              </a:ext>
            </a:extLst>
          </p:cNvPr>
          <p:cNvSpPr txBox="1"/>
          <p:nvPr/>
        </p:nvSpPr>
        <p:spPr>
          <a:xfrm>
            <a:off x="1419497" y="5760194"/>
            <a:ext cx="4100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Gaussian filter output</a:t>
            </a:r>
            <a:r>
              <a:rPr lang="en-US" dirty="0"/>
              <a:t>(</a:t>
            </a:r>
            <a:r>
              <a:rPr lang="en-US" dirty="0" err="1"/>
              <a:t>sigma_s</a:t>
            </a:r>
            <a:r>
              <a:rPr lang="en-US" dirty="0"/>
              <a:t>=2)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7AE4CC-4614-4FDF-A8E2-B87FEBC40CA2}"/>
              </a:ext>
            </a:extLst>
          </p:cNvPr>
          <p:cNvSpPr txBox="1"/>
          <p:nvPr/>
        </p:nvSpPr>
        <p:spPr>
          <a:xfrm>
            <a:off x="6323389" y="5786512"/>
            <a:ext cx="4844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Bilateral filter output</a:t>
            </a:r>
            <a:r>
              <a:rPr lang="en-US" dirty="0"/>
              <a:t>( </a:t>
            </a:r>
            <a:r>
              <a:rPr lang="en-US" dirty="0" err="1"/>
              <a:t>sigma_s</a:t>
            </a:r>
            <a:r>
              <a:rPr lang="en-US" dirty="0"/>
              <a:t>=2, </a:t>
            </a:r>
            <a:r>
              <a:rPr lang="en-US" dirty="0" err="1"/>
              <a:t>sig_r</a:t>
            </a:r>
            <a:r>
              <a:rPr lang="en-US" dirty="0"/>
              <a:t>=75)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02FD6E-49B7-D671-3CC0-610865A93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629" y="-980997"/>
            <a:ext cx="4396831" cy="3302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FB0B1B-5F53-EED3-264D-0D110D9DB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5672" y="120244"/>
            <a:ext cx="5070671" cy="295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07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40E321-1D53-4AF1-AFCD-88B437FCD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5753"/>
          </a:xfrm>
        </p:spPr>
        <p:txBody>
          <a:bodyPr/>
          <a:lstStyle/>
          <a:p>
            <a:r>
              <a:rPr lang="en-US" dirty="0"/>
              <a:t>Bilateral filter</a:t>
            </a:r>
            <a:r>
              <a:rPr lang="vi-VN" dirty="0"/>
              <a:t> – compare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B00B89-5C8A-4137-B5A6-98C3A02E2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489165"/>
            <a:ext cx="5297094" cy="43499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F7D37B-B4D1-43B6-992F-0A03571BF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394" y="1489165"/>
            <a:ext cx="5815931" cy="43499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0DDEB4-BC8B-46EA-9EBC-6ABD50786FEA}"/>
              </a:ext>
            </a:extLst>
          </p:cNvPr>
          <p:cNvSpPr txBox="1"/>
          <p:nvPr/>
        </p:nvSpPr>
        <p:spPr>
          <a:xfrm>
            <a:off x="1698171" y="5915686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/>
              <a:t>opencv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AE4094-5FB5-4288-B4CE-575791CB8228}"/>
              </a:ext>
            </a:extLst>
          </p:cNvPr>
          <p:cNvSpPr txBox="1"/>
          <p:nvPr/>
        </p:nvSpPr>
        <p:spPr>
          <a:xfrm>
            <a:off x="8177136" y="5852157"/>
            <a:ext cx="212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/>
              <a:t>My implementation</a:t>
            </a:r>
            <a:endParaRPr lang="en-US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6AD3B766-17CA-4437-99EE-002D3D632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9673"/>
              </p:ext>
            </p:extLst>
          </p:nvPr>
        </p:nvGraphicFramePr>
        <p:xfrm>
          <a:off x="6252752" y="636511"/>
          <a:ext cx="554736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3681">
                  <a:extLst>
                    <a:ext uri="{9D8B030D-6E8A-4147-A177-3AD203B41FA5}">
                      <a16:colId xmlns:a16="http://schemas.microsoft.com/office/drawing/2014/main" val="2993216991"/>
                    </a:ext>
                  </a:extLst>
                </a:gridCol>
                <a:gridCol w="2773681">
                  <a:extLst>
                    <a:ext uri="{9D8B030D-6E8A-4147-A177-3AD203B41FA5}">
                      <a16:colId xmlns:a16="http://schemas.microsoft.com/office/drawing/2014/main" val="13491689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MyImplementation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Opencv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613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4933.56ms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5.2389ms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231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6503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B04C30-18F0-578F-DF67-29D71CECA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7B419F-FB30-28A0-B401-007812BE42B5}"/>
              </a:ext>
            </a:extLst>
          </p:cNvPr>
          <p:cNvSpPr txBox="1"/>
          <p:nvPr/>
        </p:nvSpPr>
        <p:spPr>
          <a:xfrm>
            <a:off x="702733" y="2573867"/>
            <a:ext cx="9279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 processing time of my bilateral filter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Tip: </a:t>
            </a:r>
            <a:r>
              <a:rPr lang="en-US" dirty="0" err="1"/>
              <a:t>sigma_s</a:t>
            </a:r>
            <a:r>
              <a:rPr lang="en-US" dirty="0"/>
              <a:t> =&gt; Look up table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     </a:t>
            </a:r>
            <a:r>
              <a:rPr lang="en-US" dirty="0" err="1"/>
              <a:t>sigma_r</a:t>
            </a:r>
            <a:r>
              <a:rPr lang="en-US" dirty="0"/>
              <a:t> =&gt; Pre-calculated table of exp(i1-i2)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 some of intensity kernels as in different regions such as edge region and plain area.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Show the space kernel too for comparison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Review your program to show the effects of gaussian filtered and </a:t>
            </a:r>
            <a:r>
              <a:rPr lang="en-US" dirty="0" err="1"/>
              <a:t>bilaterial</a:t>
            </a:r>
            <a:r>
              <a:rPr lang="en-US" dirty="0"/>
              <a:t> filtered outputs.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7977A1-229F-7A6E-25AA-F440DFF58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195" y="117880"/>
            <a:ext cx="3624010" cy="211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24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40E321-1D53-4AF1-AFCD-88B437FCD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5753"/>
          </a:xfrm>
        </p:spPr>
        <p:txBody>
          <a:bodyPr/>
          <a:lstStyle/>
          <a:p>
            <a:r>
              <a:rPr lang="en-US" dirty="0"/>
              <a:t>Gaussian blur – normal distribution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25F98A-FA56-45DF-828C-51DEA8E702F5}"/>
              </a:ext>
            </a:extLst>
          </p:cNvPr>
          <p:cNvSpPr txBox="1"/>
          <p:nvPr/>
        </p:nvSpPr>
        <p:spPr>
          <a:xfrm>
            <a:off x="581192" y="1863633"/>
            <a:ext cx="184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Gaussian blur: 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582B1D-AF51-4C1A-89CF-DFFBE4179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568" y="1552548"/>
            <a:ext cx="3096057" cy="8383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74AC6D-0687-47C1-8252-A9E26B46DD33}"/>
              </a:ext>
            </a:extLst>
          </p:cNvPr>
          <p:cNvSpPr txBox="1"/>
          <p:nvPr/>
        </p:nvSpPr>
        <p:spPr>
          <a:xfrm>
            <a:off x="6609804" y="1443841"/>
            <a:ext cx="417140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G(s, t): value of the function in the point(</a:t>
            </a:r>
            <a:r>
              <a:rPr lang="en-US" dirty="0" err="1"/>
              <a:t>s,t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K: This is a normalization constant that ensures the sum of all weights in the kernel is equal to 1.</a:t>
            </a:r>
          </a:p>
          <a:p>
            <a:endParaRPr lang="en-US" dirty="0"/>
          </a:p>
          <a:p>
            <a:r>
              <a:rPr lang="en-US" dirty="0"/>
              <a:t>e: 2.71828 </a:t>
            </a:r>
          </a:p>
          <a:p>
            <a:endParaRPr lang="en-US" dirty="0"/>
          </a:p>
          <a:p>
            <a:r>
              <a:rPr lang="en-US" dirty="0"/>
              <a:t>s and t: coordinate of the point in the kernel base on the center</a:t>
            </a:r>
          </a:p>
          <a:p>
            <a:endParaRPr lang="en-US" dirty="0"/>
          </a:p>
          <a:p>
            <a:r>
              <a:rPr lang="el-GR" dirty="0"/>
              <a:t>σ</a:t>
            </a:r>
            <a:r>
              <a:rPr lang="en-US" dirty="0"/>
              <a:t>: The deviation of the Gaussian distribution</a:t>
            </a:r>
          </a:p>
        </p:txBody>
      </p:sp>
    </p:spTree>
    <p:extLst>
      <p:ext uri="{BB962C8B-B14F-4D97-AF65-F5344CB8AC3E}">
        <p14:creationId xmlns:p14="http://schemas.microsoft.com/office/powerpoint/2010/main" val="263784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40E321-1D53-4AF1-AFCD-88B437FCD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5753"/>
          </a:xfrm>
        </p:spPr>
        <p:txBody>
          <a:bodyPr/>
          <a:lstStyle/>
          <a:p>
            <a:r>
              <a:rPr lang="en-US" dirty="0"/>
              <a:t>Gaussian blur – normal distribution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5C6416-3305-497F-B2E7-0E0A04BEA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990" y="1227909"/>
            <a:ext cx="3901439" cy="24558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8C03AF-30AC-4BA3-80F1-DCA4B1CCA4E8}"/>
              </a:ext>
            </a:extLst>
          </p:cNvPr>
          <p:cNvSpPr txBox="1"/>
          <p:nvPr/>
        </p:nvSpPr>
        <p:spPr>
          <a:xfrm>
            <a:off x="581192" y="1656499"/>
            <a:ext cx="27367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Apply the function:</a:t>
            </a:r>
          </a:p>
          <a:p>
            <a:r>
              <a:rPr lang="en-US" dirty="0"/>
              <a:t>- kernel size 5 x 5</a:t>
            </a:r>
          </a:p>
          <a:p>
            <a:r>
              <a:rPr lang="en-US" dirty="0"/>
              <a:t>- sigma = 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59BF27-23A2-4766-9361-108D93E3C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990" y="3942492"/>
            <a:ext cx="3901440" cy="26760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548D56-B3E1-4EE8-AE18-9424C0B3AAB9}"/>
              </a:ext>
            </a:extLst>
          </p:cNvPr>
          <p:cNvSpPr txBox="1"/>
          <p:nvPr/>
        </p:nvSpPr>
        <p:spPr>
          <a:xfrm>
            <a:off x="581192" y="4739836"/>
            <a:ext cx="2081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Apply the function:</a:t>
            </a:r>
          </a:p>
          <a:p>
            <a:r>
              <a:rPr lang="en-US" dirty="0"/>
              <a:t>- kernel size 5 x 5</a:t>
            </a:r>
          </a:p>
          <a:p>
            <a:r>
              <a:rPr lang="en-US" dirty="0"/>
              <a:t>- sigma = 5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513C90-636F-421F-8385-E384FD662F13}"/>
              </a:ext>
            </a:extLst>
          </p:cNvPr>
          <p:cNvCxnSpPr>
            <a:stCxn id="4" idx="3"/>
          </p:cNvCxnSpPr>
          <p:nvPr/>
        </p:nvCxnSpPr>
        <p:spPr>
          <a:xfrm>
            <a:off x="3317966" y="2118164"/>
            <a:ext cx="2360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9ED0735-8F2B-4C67-988D-FFF144E27CFC}"/>
              </a:ext>
            </a:extLst>
          </p:cNvPr>
          <p:cNvCxnSpPr>
            <a:endCxn id="11" idx="1"/>
          </p:cNvCxnSpPr>
          <p:nvPr/>
        </p:nvCxnSpPr>
        <p:spPr>
          <a:xfrm>
            <a:off x="2551611" y="5280502"/>
            <a:ext cx="312637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878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40E321-1D53-4AF1-AFCD-88B437FCD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5753"/>
          </a:xfrm>
        </p:spPr>
        <p:txBody>
          <a:bodyPr/>
          <a:lstStyle/>
          <a:p>
            <a:r>
              <a:rPr lang="en-US" dirty="0"/>
              <a:t>Gaussian blur – normal distribution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DBEFF8-BDB1-4E44-86D1-E00A0B683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645" y="2127232"/>
            <a:ext cx="4396831" cy="3302223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55088D1A-C6C4-4115-AF4A-505826B9D74F}"/>
              </a:ext>
            </a:extLst>
          </p:cNvPr>
          <p:cNvSpPr/>
          <p:nvPr/>
        </p:nvSpPr>
        <p:spPr>
          <a:xfrm>
            <a:off x="5365251" y="3648890"/>
            <a:ext cx="101019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2A41B6-2FF7-4D43-A173-9D39F29E2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322" y="2240094"/>
            <a:ext cx="5024587" cy="330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29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7D2A1-49A8-9BFC-2BEB-9D82C0E40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C81AC5-20BF-80F3-3A1C-BEA9C2FCA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03312"/>
            <a:ext cx="4219463" cy="3161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F4013C-F45D-8ACD-D501-C7352620F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383" y="2564055"/>
            <a:ext cx="4066282" cy="330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72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564" y="632488"/>
            <a:ext cx="11029616" cy="567086"/>
          </a:xfrm>
        </p:spPr>
        <p:txBody>
          <a:bodyPr/>
          <a:lstStyle/>
          <a:p>
            <a:r>
              <a:rPr lang="en-US" dirty="0" err="1"/>
              <a:t>Bilaterial</a:t>
            </a:r>
            <a:r>
              <a:rPr lang="en-US" dirty="0"/>
              <a:t> </a:t>
            </a:r>
            <a:r>
              <a:rPr lang="en-US" dirty="0" err="1"/>
              <a:t>fillter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1ACB2C-EE1C-4FEB-BD6C-2C5205CB7326}"/>
              </a:ext>
            </a:extLst>
          </p:cNvPr>
          <p:cNvSpPr txBox="1"/>
          <p:nvPr/>
        </p:nvSpPr>
        <p:spPr>
          <a:xfrm>
            <a:off x="450564" y="1301843"/>
            <a:ext cx="9614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Gaussian filter only care about the weight of space around the kernel. So sometime the edge of the object become blurry</a:t>
            </a:r>
            <a:r>
              <a:rPr lang="vi-VN" dirty="0"/>
              <a:t>. On demand of making</a:t>
            </a:r>
            <a:r>
              <a:rPr lang="en-US" dirty="0"/>
              <a:t> the edge more standout we need to care about the  range of the intensity in the neighbor area. So this is the reason </a:t>
            </a:r>
            <a:r>
              <a:rPr lang="en-US" dirty="0" err="1"/>
              <a:t>Bilaterial</a:t>
            </a:r>
            <a:r>
              <a:rPr lang="en-US" dirty="0"/>
              <a:t> </a:t>
            </a:r>
            <a:r>
              <a:rPr lang="en-US" dirty="0" err="1"/>
              <a:t>fillter</a:t>
            </a:r>
            <a:r>
              <a:rPr lang="en-US" dirty="0"/>
              <a:t> exist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445EE0-9645-4992-BB3E-2C97064CB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66" y="2597586"/>
            <a:ext cx="5070671" cy="295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80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40E321-1D53-4AF1-AFCD-88B437FCD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5753"/>
          </a:xfrm>
        </p:spPr>
        <p:txBody>
          <a:bodyPr/>
          <a:lstStyle/>
          <a:p>
            <a:r>
              <a:rPr lang="en-US" dirty="0"/>
              <a:t>Bilateral filter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78088E-CA9B-4E57-86C8-0BAE6D7AE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697" y="1669541"/>
            <a:ext cx="5704113" cy="42721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A76CA6-8065-4BB0-B5B1-F7872B825FBA}"/>
              </a:ext>
            </a:extLst>
          </p:cNvPr>
          <p:cNvSpPr/>
          <p:nvPr/>
        </p:nvSpPr>
        <p:spPr>
          <a:xfrm>
            <a:off x="3657600" y="3248296"/>
            <a:ext cx="113211" cy="1132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686CDC-9D95-42A8-B239-29D0F9EDDF02}"/>
              </a:ext>
            </a:extLst>
          </p:cNvPr>
          <p:cNvSpPr txBox="1"/>
          <p:nvPr/>
        </p:nvSpPr>
        <p:spPr>
          <a:xfrm>
            <a:off x="8142514" y="1942011"/>
            <a:ext cx="3170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/>
              <a:t>Let study about the red area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3A21DA-4287-4689-A910-A5FC7D6CB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347" y="2311343"/>
            <a:ext cx="3105583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13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40E321-1D53-4AF1-AFCD-88B437FCD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5753"/>
          </a:xfrm>
        </p:spPr>
        <p:txBody>
          <a:bodyPr/>
          <a:lstStyle/>
          <a:p>
            <a:r>
              <a:rPr lang="en-US" dirty="0"/>
              <a:t>Bilateral filter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0CECC5-0B92-469D-918C-5707CD234855}"/>
              </a:ext>
            </a:extLst>
          </p:cNvPr>
          <p:cNvSpPr txBox="1"/>
          <p:nvPr/>
        </p:nvSpPr>
        <p:spPr>
          <a:xfrm>
            <a:off x="572483" y="1419498"/>
            <a:ext cx="10800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Let compare the kernel of gaussian blur and bilateral blur in same sapcesigma=2, color sigma = 2 and </a:t>
            </a:r>
          </a:p>
          <a:p>
            <a:r>
              <a:rPr lang="vi-VN" dirty="0"/>
              <a:t>kernel size: 5 x 5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26C3BF-0DF9-4E70-84E2-0C78B94AE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799" y="4502332"/>
            <a:ext cx="4110658" cy="20567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8397F7-C8D2-467C-8269-A45ECC64E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2866371"/>
            <a:ext cx="3105583" cy="19699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A34B52-93B1-4046-A97D-C17DB47B9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799" y="1958707"/>
            <a:ext cx="4110658" cy="216959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74C789A-BD47-495C-B333-258BEF66BBB4}"/>
              </a:ext>
            </a:extLst>
          </p:cNvPr>
          <p:cNvCxnSpPr/>
          <p:nvPr/>
        </p:nvCxnSpPr>
        <p:spPr>
          <a:xfrm flipV="1">
            <a:off x="2333897" y="2822183"/>
            <a:ext cx="4179902" cy="100958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E5BC58-EDF5-4F12-81E4-9A0D04D2BD82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333897" y="3875959"/>
            <a:ext cx="4179902" cy="165474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DC6A56-EEF0-40B4-AC1E-610A056D7437}"/>
              </a:ext>
            </a:extLst>
          </p:cNvPr>
          <p:cNvSpPr txBox="1"/>
          <p:nvPr/>
        </p:nvSpPr>
        <p:spPr>
          <a:xfrm rot="20650791">
            <a:off x="4128123" y="2858289"/>
            <a:ext cx="1528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/>
              <a:t>Gausian filter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5F0274-757C-477D-8484-6D16F02329DF}"/>
              </a:ext>
            </a:extLst>
          </p:cNvPr>
          <p:cNvSpPr txBox="1"/>
          <p:nvPr/>
        </p:nvSpPr>
        <p:spPr>
          <a:xfrm rot="1386762">
            <a:off x="4418269" y="4651694"/>
            <a:ext cx="1537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/>
              <a:t>Bilateral 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147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40E321-1D53-4AF1-AFCD-88B437FCD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5753"/>
          </a:xfrm>
        </p:spPr>
        <p:txBody>
          <a:bodyPr/>
          <a:lstStyle/>
          <a:p>
            <a:r>
              <a:rPr lang="en-US" dirty="0"/>
              <a:t>Bilateral filter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0CECC5-0B92-469D-918C-5707CD234855}"/>
              </a:ext>
            </a:extLst>
          </p:cNvPr>
          <p:cNvSpPr txBox="1"/>
          <p:nvPr/>
        </p:nvSpPr>
        <p:spPr>
          <a:xfrm>
            <a:off x="572483" y="1419498"/>
            <a:ext cx="1080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For comparing the kernel, let’s make the colorsigma = 75 and spaceSigma = 2.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8397F7-C8D2-467C-8269-A45ECC64E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866371"/>
            <a:ext cx="3105583" cy="19699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A34B52-93B1-4046-A97D-C17DB47B9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799" y="1958707"/>
            <a:ext cx="4110658" cy="216959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74C789A-BD47-495C-B333-258BEF66BBB4}"/>
              </a:ext>
            </a:extLst>
          </p:cNvPr>
          <p:cNvCxnSpPr/>
          <p:nvPr/>
        </p:nvCxnSpPr>
        <p:spPr>
          <a:xfrm flipV="1">
            <a:off x="2333897" y="2822183"/>
            <a:ext cx="4179902" cy="100958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E5BC58-EDF5-4F12-81E4-9A0D04D2BD82}"/>
              </a:ext>
            </a:extLst>
          </p:cNvPr>
          <p:cNvCxnSpPr>
            <a:cxnSpLocks/>
          </p:cNvCxnSpPr>
          <p:nvPr/>
        </p:nvCxnSpPr>
        <p:spPr>
          <a:xfrm>
            <a:off x="2333897" y="3875959"/>
            <a:ext cx="4179902" cy="165474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DC6A56-EEF0-40B4-AC1E-610A056D7437}"/>
              </a:ext>
            </a:extLst>
          </p:cNvPr>
          <p:cNvSpPr txBox="1"/>
          <p:nvPr/>
        </p:nvSpPr>
        <p:spPr>
          <a:xfrm rot="20650791">
            <a:off x="4128123" y="2858289"/>
            <a:ext cx="1528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/>
              <a:t>Gausian filter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5F0274-757C-477D-8484-6D16F02329DF}"/>
              </a:ext>
            </a:extLst>
          </p:cNvPr>
          <p:cNvSpPr txBox="1"/>
          <p:nvPr/>
        </p:nvSpPr>
        <p:spPr>
          <a:xfrm rot="1386762">
            <a:off x="4418269" y="4651694"/>
            <a:ext cx="1537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/>
              <a:t>Bilateral filter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FCDE50-CF91-4F87-A1A2-EC0C75482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799" y="4199378"/>
            <a:ext cx="4110658" cy="228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1415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{C12D703D-8160-41FD-868C-9F106B6FA40C}tf33552983_win32</Template>
  <TotalTime>367</TotalTime>
  <Words>460</Words>
  <Application>Microsoft Office PowerPoint</Application>
  <PresentationFormat>Widescreen</PresentationFormat>
  <Paragraphs>71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Corbel</vt:lpstr>
      <vt:lpstr>Franklin Gothic Book</vt:lpstr>
      <vt:lpstr>Franklin Gothic Demi</vt:lpstr>
      <vt:lpstr>Tahoma</vt:lpstr>
      <vt:lpstr>Wingdings 2</vt:lpstr>
      <vt:lpstr>DividendVTI</vt:lpstr>
      <vt:lpstr>Gaussian Blur vs bilateral Filter</vt:lpstr>
      <vt:lpstr>Gaussian blur – normal distribution</vt:lpstr>
      <vt:lpstr>Gaussian blur – normal distribution</vt:lpstr>
      <vt:lpstr>Gaussian blur – normal distribution</vt:lpstr>
      <vt:lpstr>PowerPoint Presentation</vt:lpstr>
      <vt:lpstr>Bilaterial fillter</vt:lpstr>
      <vt:lpstr>Bilateral filter</vt:lpstr>
      <vt:lpstr>Bilateral filter</vt:lpstr>
      <vt:lpstr>Bilateral filter</vt:lpstr>
      <vt:lpstr>Bilateral filter</vt:lpstr>
      <vt:lpstr>Bilateral filter – compare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Gaussian Blur vs bilaterial Filter</dc:title>
  <dc:creator>Dam Truong</dc:creator>
  <cp:lastModifiedBy>Ouseb Lee</cp:lastModifiedBy>
  <cp:revision>16</cp:revision>
  <dcterms:created xsi:type="dcterms:W3CDTF">2024-07-01T01:36:10Z</dcterms:created>
  <dcterms:modified xsi:type="dcterms:W3CDTF">2024-07-12T10:30:55Z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